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a:p>
        </p:txBody>
      </p:sp>
    </p:spTree>
    <p:extLst>
      <p:ext uri="{BB962C8B-B14F-4D97-AF65-F5344CB8AC3E}">
        <p14:creationId xmlns:p14="http://schemas.microsoft.com/office/powerpoint/2010/main" val="211517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10" name="Picture 9" descr="Air title.png"/>
          <p:cNvPicPr>
            <a:picLocks noChangeAspect="1"/>
          </p:cNvPicPr>
          <p:nvPr/>
        </p:nvPicPr>
        <p:blipFill>
          <a:blip r:embed="rId2" cstate="print"/>
          <a:stretch>
            <a:fillRect/>
          </a:stretch>
        </p:blipFill>
        <p:spPr>
          <a:xfrm>
            <a:off x="3867657" y="0"/>
            <a:ext cx="5276343" cy="6858000"/>
          </a:xfrm>
          <a:prstGeom prst="rect">
            <a:avLst/>
          </a:prstGeom>
        </p:spPr>
      </p:pic>
      <p:sp>
        <p:nvSpPr>
          <p:cNvPr id="2" name="Title 1"/>
          <p:cNvSpPr>
            <a:spLocks noGrp="1"/>
          </p:cNvSpPr>
          <p:nvPr>
            <p:ph type="ctrTitle"/>
          </p:nvPr>
        </p:nvSpPr>
        <p:spPr>
          <a:xfrm>
            <a:off x="457200" y="1951038"/>
            <a:ext cx="4953000" cy="2193831"/>
          </a:xfrm>
        </p:spPr>
        <p:txBody>
          <a:bodyPr anchor="b" anchorCtr="0">
            <a:normAutofit/>
            <a:scene3d>
              <a:camera prst="orthographicFront"/>
              <a:lightRig rig="balanced" dir="t"/>
            </a:scene3d>
          </a:bodyPr>
          <a:lstStyle>
            <a:lvl1pPr>
              <a:defRPr sz="4800" b="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457200" y="4404618"/>
            <a:ext cx="5715000" cy="1413475"/>
          </a:xfrm>
        </p:spPr>
        <p:txBody>
          <a:bodyPr>
            <a:normAutofit/>
            <a:scene3d>
              <a:camera prst="orthographicFront"/>
              <a:lightRig rig="twoPt" dir="t"/>
            </a:scene3d>
          </a:bodyPr>
          <a:lstStyle>
            <a:lvl1pPr marL="0" indent="0" algn="l">
              <a:buNone/>
              <a:defRPr sz="1800" b="0" kern="1200">
                <a:solidFill>
                  <a:schemeClr val="tx2"/>
                </a:solidFill>
                <a:effectLst>
                  <a:outerShdw blurRad="12700" dist="12700" dir="3000000" algn="ctr" rotWithShape="0">
                    <a:schemeClr val="bg1">
                      <a:lumMod val="85000"/>
                      <a:alpha val="6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762001"/>
            <a:ext cx="1676400" cy="50752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762001"/>
            <a:ext cx="5867400" cy="50752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12900" y="2590800"/>
            <a:ext cx="5943600" cy="1447800"/>
          </a:xfrm>
        </p:spPr>
        <p:txBody>
          <a:bodyPr vert="horz" lIns="91440" tIns="45720" rIns="91440" bIns="45720" rtlCol="0" anchor="b" anchorCtr="0">
            <a:normAutofit/>
            <a:scene3d>
              <a:camera prst="orthographicFront"/>
              <a:lightRig rig="balanced" dir="t"/>
            </a:scene3d>
          </a:bodyPr>
          <a:lstStyle>
            <a:lvl1pPr algn="l" defTabSz="914400" rtl="0" eaLnBrk="1" latinLnBrk="0" hangingPunct="1">
              <a:spcBef>
                <a:spcPct val="0"/>
              </a:spcBef>
              <a:buNone/>
              <a:defRPr sz="4800" b="0" kern="1200" cap="none" spc="100" baseline="0">
                <a:solidFill>
                  <a:schemeClr val="tx2"/>
                </a:solidFill>
                <a:effectLst>
                  <a:outerShdw blurRad="127000" algn="ctr" rotWithShape="0">
                    <a:schemeClr val="bg1">
                      <a:alpha val="5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612900" y="4038601"/>
            <a:ext cx="5943600" cy="1143000"/>
          </a:xfrm>
        </p:spPr>
        <p:txBody>
          <a:bodyPr vert="horz" lIns="91440" tIns="45720" rIns="91440" bIns="45720" rtlCol="0">
            <a:normAutofit/>
            <a:scene3d>
              <a:camera prst="orthographicFront"/>
              <a:lightRig rig="twoPt" dir="t"/>
            </a:scene3d>
          </a:bodyPr>
          <a:lstStyle>
            <a:lvl1pPr marL="0" indent="0" algn="l" defTabSz="914400" rtl="0" eaLnBrk="1" latinLnBrk="0" hangingPunct="1">
              <a:lnSpc>
                <a:spcPct val="100000"/>
              </a:lnSpc>
              <a:spcBef>
                <a:spcPts val="1600"/>
              </a:spcBef>
              <a:buSzPct val="80000"/>
              <a:buFont typeface="Wingdings" pitchFamily="2" charset="2"/>
              <a:buNone/>
              <a:defRPr sz="1800" b="0" kern="1200">
                <a:solidFill>
                  <a:schemeClr val="tx2"/>
                </a:solidFill>
                <a:effectLst>
                  <a:outerShdw blurRad="12700" dist="12700" dir="3000000" algn="ctr" rotWithShape="0">
                    <a:schemeClr val="bg1">
                      <a:lumMod val="85000"/>
                      <a:alpha val="6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pic>
        <p:nvPicPr>
          <p:cNvPr id="9" name="Picture 8" descr="Air title.png"/>
          <p:cNvPicPr>
            <a:picLocks noChangeAspect="1"/>
          </p:cNvPicPr>
          <p:nvPr/>
        </p:nvPicPr>
        <p:blipFill>
          <a:blip r:embed="rId2" cstate="print"/>
          <a:srcRect l="42293" t="29512" r="38657" b="34962"/>
          <a:stretch>
            <a:fillRect/>
          </a:stretch>
        </p:blipFill>
        <p:spPr>
          <a:xfrm>
            <a:off x="0" y="0"/>
            <a:ext cx="1475880" cy="35773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600200" y="1951039"/>
            <a:ext cx="2743200" cy="3886200"/>
          </a:xfrm>
        </p:spPr>
        <p:txBody>
          <a:bodyPr>
            <a:normAutofit/>
          </a:bodyPr>
          <a:lstStyle>
            <a:lvl1pPr>
              <a:defRPr sz="1800"/>
            </a:lvl1pPr>
            <a:lvl2pPr>
              <a:defRPr sz="1800"/>
            </a:lvl2pPr>
            <a:lvl3pPr>
              <a:defRPr sz="1800"/>
            </a:lvl3pPr>
            <a:lvl4pPr>
              <a:defRPr sz="1800"/>
            </a:lvl4pPr>
            <a:lvl5pPr>
              <a:defRPr sz="1800"/>
            </a:lvl5pPr>
            <a:lvl6pPr>
              <a:buFont typeface="Wingdings" pitchFamily="2" charset="2"/>
              <a:buChar char="Ë"/>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1951039"/>
            <a:ext cx="2743200" cy="3886200"/>
          </a:xfrm>
        </p:spPr>
        <p:txBody>
          <a:bodyPr>
            <a:normAutofit/>
          </a:bodyPr>
          <a:lstStyle>
            <a:lvl1pPr>
              <a:defRPr sz="1800"/>
            </a:lvl1pPr>
            <a:lvl2pPr>
              <a:defRPr sz="1800"/>
            </a:lvl2pPr>
            <a:lvl3pPr>
              <a:defRPr sz="18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A400142-71CF-434E-AE73-70DD60D36C31}" type="datetimeFigureOut">
              <a:rPr lang="en-US" smtClean="0"/>
              <a:pPr/>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600200" y="1660619"/>
            <a:ext cx="2743200" cy="827087"/>
          </a:xfrm>
        </p:spPr>
        <p:txBody>
          <a:bodyPr anchor="ctr" anchorCtr="0"/>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00200" y="2667000"/>
            <a:ext cx="2743200" cy="3170238"/>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1660619"/>
            <a:ext cx="2743200" cy="827087"/>
          </a:xfrm>
        </p:spPr>
        <p:txBody>
          <a:bodyPr anchor="ctr" anchorCtr="0"/>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667000"/>
            <a:ext cx="2743200" cy="3170238"/>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A400142-71CF-434E-AE73-70DD60D36C31}" type="datetimeFigureOut">
              <a:rPr lang="en-US" smtClean="0"/>
              <a:pPr/>
              <a:t>5/10/2012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A400142-71CF-434E-AE73-70DD60D36C31}" type="datetimeFigureOut">
              <a:rPr lang="en-US" smtClean="0"/>
              <a:pPr/>
              <a:t>5/10/2012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00142-71CF-434E-AE73-70DD60D36C31}" type="datetimeFigureOut">
              <a:rPr lang="en-US" smtClean="0"/>
              <a:pPr/>
              <a:t>5/10/2012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995293-1C35-4805-BB84-383A6B5B3023}" type="slidenum">
              <a:rPr lang="en-US" smtClean="0"/>
              <a:pPr/>
              <a:t>‹#›</a:t>
            </a:fld>
            <a:endParaRPr lang="en-US"/>
          </a:p>
        </p:txBody>
      </p:sp>
      <p:pic>
        <p:nvPicPr>
          <p:cNvPr id="5" name="Picture 4" descr="Air title.png"/>
          <p:cNvPicPr>
            <a:picLocks noChangeAspect="1"/>
          </p:cNvPicPr>
          <p:nvPr/>
        </p:nvPicPr>
        <p:blipFill>
          <a:blip r:embed="rId2" cstate="print"/>
          <a:srcRect l="42293" t="29512" r="38657" b="34962"/>
          <a:stretch>
            <a:fillRect/>
          </a:stretch>
        </p:blipFill>
        <p:spPr>
          <a:xfrm>
            <a:off x="0" y="0"/>
            <a:ext cx="1475880" cy="35773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936750"/>
          </a:xfrm>
        </p:spPr>
        <p:txBody>
          <a:bodyPr anchor="ctr" anchorCtr="0">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3886200" y="838200"/>
            <a:ext cx="3657600" cy="45720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200" y="3200399"/>
            <a:ext cx="2703513" cy="2636839"/>
          </a:xfrm>
        </p:spPr>
        <p:txBody>
          <a:bodyPr/>
          <a:lstStyle>
            <a:lvl1pPr marL="0" indent="0">
              <a:lnSpc>
                <a:spcPct val="1500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936750"/>
          </a:xfrm>
        </p:spPr>
        <p:txBody>
          <a:bodyPr vert="horz" lIns="91440" tIns="45720" rIns="91440" bIns="45720" rtlCol="0" anchor="ctr" anchorCtr="0">
            <a:noAutofit/>
          </a:bodyPr>
          <a:lstStyle>
            <a:lvl1pPr algn="l" defTabSz="914400" rtl="0" eaLnBrk="1" latinLnBrk="0" hangingPunct="1">
              <a:spcBef>
                <a:spcPct val="0"/>
              </a:spcBef>
              <a:buNone/>
              <a:defRPr sz="3600" b="0" kern="1200" cap="none" spc="100" baseline="0">
                <a:solidFill>
                  <a:schemeClr val="tx2"/>
                </a:solidFill>
                <a:effectLst>
                  <a:outerShdw blurRad="127000" algn="ctr" rotWithShape="0">
                    <a:schemeClr val="bg1">
                      <a:alpha val="50000"/>
                    </a:scheme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886200" y="838200"/>
            <a:ext cx="3657600" cy="4572000"/>
          </a:xfrm>
          <a:prstGeom prst="rect">
            <a:avLst/>
          </a:prstGeom>
          <a:ln>
            <a:noFill/>
          </a:ln>
          <a:effectLst>
            <a:reflection blurRad="42700" stA="30000" endPos="20000" dist="40000" dir="5400000" sy="-100000" algn="bl" rotWithShape="0"/>
          </a:effectLst>
          <a:scene3d>
            <a:camera prst="perspectiveContrastingLeftFacing">
              <a:rot lat="295432" lon="20402243" rev="52222"/>
            </a:camera>
            <a:lightRig rig="threePt" dir="t">
              <a:rot lat="0" lon="0" rev="2700000"/>
            </a:lightRig>
          </a:scene3d>
          <a:sp3d>
            <a:bevelT w="63500" h="50800"/>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7200" y="3200398"/>
            <a:ext cx="2703512" cy="2636838"/>
          </a:xfrm>
        </p:spPr>
        <p:txBody>
          <a:bodyPr vert="horz" lIns="91440" tIns="45720" rIns="91440" bIns="45720" rtlCol="0">
            <a:normAutofit/>
          </a:bodyPr>
          <a:lstStyle>
            <a:lvl1pPr marL="0" indent="0">
              <a:lnSpc>
                <a:spcPct val="150000"/>
              </a:lnSpc>
              <a:buNone/>
              <a:defRPr sz="14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600"/>
              </a:spcBef>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325562"/>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600200" y="1936377"/>
            <a:ext cx="5943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b="0" kern="1200">
                <a:solidFill>
                  <a:schemeClr val="tx2">
                    <a:lumMod val="20000"/>
                    <a:lumOff val="80000"/>
                  </a:schemeClr>
                </a:solidFill>
                <a:effectLst/>
                <a:latin typeface="+mn-lt"/>
                <a:ea typeface="+mn-ea"/>
                <a:cs typeface="+mn-cs"/>
              </a:defRPr>
            </a:lvl1pPr>
          </a:lstStyle>
          <a:p>
            <a:fld id="{AA400142-71CF-434E-AE73-70DD60D36C31}" type="datetimeFigureOut">
              <a:rPr lang="en-US" smtClean="0"/>
              <a:pPr/>
              <a:t>5/10/2012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b="0" kern="1200">
                <a:solidFill>
                  <a:schemeClr val="tx2">
                    <a:lumMod val="20000"/>
                    <a:lumOff val="80000"/>
                  </a:schemeClr>
                </a:solidFill>
                <a:effectLst/>
                <a:latin typeface="+mn-lt"/>
                <a:ea typeface="+mn-ea"/>
                <a:cs typeface="+mn-cs"/>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b="0" kern="1200">
                <a:solidFill>
                  <a:schemeClr val="tx2">
                    <a:lumMod val="20000"/>
                    <a:lumOff val="80000"/>
                  </a:schemeClr>
                </a:solidFill>
                <a:effectLst/>
                <a:latin typeface="+mn-lt"/>
                <a:ea typeface="+mn-ea"/>
                <a:cs typeface="+mn-cs"/>
              </a:defRPr>
            </a:lvl1pPr>
          </a:lstStyle>
          <a:p>
            <a:fld id="{AA995293-1C35-4805-BB84-383A6B5B3023}" type="slidenum">
              <a:rPr lang="en-US" smtClean="0"/>
              <a:pPr/>
              <a:t>‹#›</a:t>
            </a:fld>
            <a:endParaRPr lang="en-US"/>
          </a:p>
        </p:txBody>
      </p:sp>
      <p:pic>
        <p:nvPicPr>
          <p:cNvPr id="8" name="Picture 7" descr="dandelion.png"/>
          <p:cNvPicPr>
            <a:picLocks noChangeAspect="1"/>
          </p:cNvPicPr>
          <p:nvPr/>
        </p:nvPicPr>
        <p:blipFill>
          <a:blip r:embed="rId13" cstate="print"/>
          <a:srcRect r="19766" b="20000"/>
          <a:stretch>
            <a:fillRect/>
          </a:stretch>
        </p:blipFill>
        <p:spPr>
          <a:xfrm>
            <a:off x="7772400" y="3200400"/>
            <a:ext cx="1371600" cy="3657600"/>
          </a:xfrm>
          <a:prstGeom prst="rect">
            <a:avLst/>
          </a:prstGeom>
        </p:spPr>
      </p:pic>
      <p:pic>
        <p:nvPicPr>
          <p:cNvPr id="10" name="Picture 9" descr="Air title.png"/>
          <p:cNvPicPr>
            <a:picLocks noChangeAspect="1"/>
          </p:cNvPicPr>
          <p:nvPr/>
        </p:nvPicPr>
        <p:blipFill>
          <a:blip r:embed="rId14" cstate="print"/>
          <a:srcRect l="42293" t="29512" r="38657" b="34962"/>
          <a:stretch>
            <a:fillRect/>
          </a:stretch>
        </p:blipFill>
        <p:spPr>
          <a:xfrm>
            <a:off x="0" y="0"/>
            <a:ext cx="1475880" cy="3577380"/>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600" b="0" kern="1200" cap="none" spc="100" baseline="0">
          <a:solidFill>
            <a:schemeClr val="tx2"/>
          </a:solidFill>
          <a:effectLst>
            <a:outerShdw blurRad="127000" algn="ctr" rotWithShape="0">
              <a:schemeClr val="bg1">
                <a:alpha val="50000"/>
              </a:schemeClr>
            </a:outerShdw>
          </a:effectLst>
          <a:latin typeface="+mj-lt"/>
          <a:ea typeface="+mj-ea"/>
          <a:cs typeface="+mj-cs"/>
        </a:defRPr>
      </a:lvl1pPr>
    </p:titleStyle>
    <p:bodyStyle>
      <a:lvl1pPr marL="342900" indent="-342900" algn="l" defTabSz="914400" rtl="0" eaLnBrk="1" latinLnBrk="0" hangingPunct="1">
        <a:lnSpc>
          <a:spcPct val="100000"/>
        </a:lnSpc>
        <a:spcBef>
          <a:spcPts val="1600"/>
        </a:spcBef>
        <a:buSzPct val="80000"/>
        <a:buFont typeface="Wingdings" pitchFamily="2" charset="2"/>
        <a:buChar char=""/>
        <a:defRPr sz="2000" kern="1200">
          <a:solidFill>
            <a:schemeClr val="tx2"/>
          </a:solidFill>
          <a:latin typeface="+mn-lt"/>
          <a:ea typeface="+mn-ea"/>
          <a:cs typeface="+mn-cs"/>
        </a:defRPr>
      </a:lvl1pPr>
      <a:lvl2pPr marL="63182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2pPr>
      <a:lvl3pPr marL="91440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3pPr>
      <a:lvl4pPr marL="119697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4pPr>
      <a:lvl5pPr marL="1492250" indent="-2952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5pPr>
      <a:lvl6pPr marL="177482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6pPr>
      <a:lvl7pPr marL="205740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7pPr>
      <a:lvl8pPr marL="233997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8pPr>
      <a:lvl9pPr marL="262255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lstStyle/>
          <a:p>
            <a:r>
              <a:rPr lang="en-US" dirty="0" smtClean="0"/>
              <a:t>Sunflowers and Acid Rain</a:t>
            </a:r>
            <a:endParaRPr lang="en-US" dirty="0"/>
          </a:p>
        </p:txBody>
      </p:sp>
      <p:sp>
        <p:nvSpPr>
          <p:cNvPr id="3" name="Subtitle 2"/>
          <p:cNvSpPr>
            <a:spLocks noGrp="1"/>
          </p:cNvSpPr>
          <p:nvPr>
            <p:ph type="subTitle" idx="1"/>
          </p:nvPr>
        </p:nvSpPr>
        <p:spPr>
          <a:xfrm>
            <a:off x="381000" y="2971800"/>
            <a:ext cx="6019800" cy="2362200"/>
          </a:xfrm>
        </p:spPr>
        <p:txBody>
          <a:bodyPr>
            <a:normAutofit/>
          </a:bodyPr>
          <a:lstStyle/>
          <a:p>
            <a:r>
              <a:rPr lang="en-US" dirty="0" smtClean="0"/>
              <a:t>Talent 21 Project</a:t>
            </a:r>
          </a:p>
          <a:p>
            <a:r>
              <a:rPr lang="en-US" dirty="0" smtClean="0"/>
              <a:t>By Tyler Bulson</a:t>
            </a:r>
          </a:p>
          <a:p>
            <a:r>
              <a:rPr lang="en-US" dirty="0" smtClean="0"/>
              <a:t>Date 5/7/2021</a:t>
            </a:r>
          </a:p>
          <a:p>
            <a:r>
              <a:rPr lang="en-US" dirty="0" smtClean="0"/>
              <a:t>Period  7</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 &amp; Record Your Data</a:t>
            </a:r>
            <a:endParaRPr lang="en-US" dirty="0"/>
          </a:p>
        </p:txBody>
      </p:sp>
      <p:sp>
        <p:nvSpPr>
          <p:cNvPr id="3" name="Content Placeholder 2"/>
          <p:cNvSpPr>
            <a:spLocks noGrp="1"/>
          </p:cNvSpPr>
          <p:nvPr>
            <p:ph idx="1"/>
          </p:nvPr>
        </p:nvSpPr>
        <p:spPr/>
        <p:txBody>
          <a:bodyPr/>
          <a:lstStyle/>
          <a:p>
            <a:r>
              <a:rPr lang="en-US" dirty="0" smtClean="0"/>
              <a:t>(Insert your data here, including any pictures, drawing, graphs)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lnSpcReduction="10000"/>
          </a:bodyPr>
          <a:lstStyle/>
          <a:p>
            <a:r>
              <a:rPr lang="en-US" dirty="0" smtClean="0"/>
              <a:t>This is where you put your analysis.  The results showed that (</a:t>
            </a:r>
            <a:r>
              <a:rPr lang="en-US" b="1" i="1" u="sng" dirty="0" smtClean="0"/>
              <a:t>Describe general trends from your data)</a:t>
            </a:r>
          </a:p>
          <a:p>
            <a:r>
              <a:rPr lang="en-US" dirty="0" smtClean="0"/>
              <a:t>As part of this experiment there may have been variables or scientific errors that could have affected the growth of the plants and the outcome of this experiment. The variables affecting the results may have been (</a:t>
            </a:r>
            <a:r>
              <a:rPr lang="en-US" b="1" i="1" u="sng" dirty="0" smtClean="0"/>
              <a:t>Describe any variables in your particular experiment.) </a:t>
            </a:r>
            <a:r>
              <a:rPr lang="en-US" dirty="0" smtClean="0"/>
              <a:t>Scientific errors that could have occurred and affected the results include (</a:t>
            </a:r>
            <a:r>
              <a:rPr lang="en-US" b="1" i="1" u="sng" dirty="0" smtClean="0"/>
              <a:t>describe – for example used the wrong type of water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Conclusion</a:t>
            </a:r>
            <a:endParaRPr lang="en-US" dirty="0"/>
          </a:p>
        </p:txBody>
      </p:sp>
      <p:sp>
        <p:nvSpPr>
          <p:cNvPr id="3" name="Content Placeholder 2"/>
          <p:cNvSpPr>
            <a:spLocks noGrp="1"/>
          </p:cNvSpPr>
          <p:nvPr>
            <p:ph idx="1"/>
          </p:nvPr>
        </p:nvSpPr>
        <p:spPr/>
        <p:txBody>
          <a:bodyPr/>
          <a:lstStyle/>
          <a:p>
            <a:r>
              <a:rPr lang="en-US" dirty="0" smtClean="0"/>
              <a:t>The results of this lab </a:t>
            </a:r>
            <a:r>
              <a:rPr lang="en-US" b="1" i="1" u="sng" dirty="0" smtClean="0"/>
              <a:t>did</a:t>
            </a:r>
            <a:r>
              <a:rPr lang="en-US" dirty="0" smtClean="0"/>
              <a:t> </a:t>
            </a:r>
            <a:r>
              <a:rPr lang="en-US" dirty="0" smtClean="0"/>
              <a:t>support the initial </a:t>
            </a:r>
            <a:r>
              <a:rPr lang="en-US" dirty="0" smtClean="0"/>
              <a:t>hypothesis . </a:t>
            </a:r>
            <a:r>
              <a:rPr lang="en-US" dirty="0" smtClean="0"/>
              <a:t>Some things that were learned from this experiment were </a:t>
            </a:r>
            <a:r>
              <a:rPr lang="en-US" b="1" i="1" u="sng" dirty="0" smtClean="0"/>
              <a:t>over feeding the plant was bad.</a:t>
            </a:r>
            <a:r>
              <a:rPr lang="en-US" dirty="0" smtClean="0"/>
              <a:t> </a:t>
            </a:r>
            <a:r>
              <a:rPr lang="en-US" dirty="0" smtClean="0"/>
              <a:t>This experiment could be extended in the future by </a:t>
            </a:r>
            <a:r>
              <a:rPr lang="en-US" dirty="0" smtClean="0"/>
              <a:t>measuring the amount of water that I AM FEEDING </a:t>
            </a:r>
            <a:r>
              <a:rPr lang="en-US" smtClean="0"/>
              <a:t>IT.</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The purpose of this experiment was to find </a:t>
            </a:r>
            <a:r>
              <a:rPr lang="en-US" dirty="0" smtClean="0"/>
              <a:t>out how a plant will grow with the affects of acid rain.</a:t>
            </a:r>
            <a:endParaRPr lang="en-US" dirty="0" smtClean="0"/>
          </a:p>
          <a:p>
            <a:r>
              <a:rPr lang="en-US" dirty="0" smtClean="0"/>
              <a:t>The control in this experiment was tap water</a:t>
            </a:r>
          </a:p>
          <a:p>
            <a:r>
              <a:rPr lang="en-US" dirty="0" smtClean="0"/>
              <a:t>The variable in this experiment was vinegar water</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sz="half" idx="1"/>
          </p:nvPr>
        </p:nvSpPr>
        <p:spPr>
          <a:xfrm>
            <a:off x="1600200" y="1951039"/>
            <a:ext cx="6553200" cy="3886200"/>
          </a:xfrm>
        </p:spPr>
        <p:txBody>
          <a:bodyPr/>
          <a:lstStyle/>
          <a:p>
            <a:endParaRPr lang="en-US" dirty="0" smtClean="0"/>
          </a:p>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half" idx="1"/>
          </p:nvPr>
        </p:nvSpPr>
        <p:spPr>
          <a:xfrm>
            <a:off x="685800" y="1371600"/>
            <a:ext cx="6858000" cy="4953000"/>
          </a:xfrm>
        </p:spPr>
        <p:txBody>
          <a:bodyPr>
            <a:normAutofit fontScale="85000" lnSpcReduction="1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Method					</a:t>
            </a:r>
            <a:endParaRPr lang="en-US" dirty="0"/>
          </a:p>
        </p:txBody>
      </p:sp>
      <p:sp>
        <p:nvSpPr>
          <p:cNvPr id="3" name="Content Placeholder 2"/>
          <p:cNvSpPr>
            <a:spLocks noGrp="1"/>
          </p:cNvSpPr>
          <p:nvPr>
            <p:ph idx="1"/>
          </p:nvPr>
        </p:nvSpPr>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a Question</a:t>
            </a:r>
            <a:endParaRPr lang="en-US" dirty="0"/>
          </a:p>
        </p:txBody>
      </p:sp>
      <p:sp>
        <p:nvSpPr>
          <p:cNvPr id="3" name="Content Placeholder 2"/>
          <p:cNvSpPr>
            <a:spLocks noGrp="1"/>
          </p:cNvSpPr>
          <p:nvPr>
            <p:ph idx="1"/>
          </p:nvPr>
        </p:nvSpPr>
        <p:spPr/>
        <p:txBody>
          <a:bodyPr/>
          <a:lstStyle/>
          <a:p>
            <a:r>
              <a:rPr lang="en-US" dirty="0" smtClean="0"/>
              <a:t>The purpose of this experiment was to find </a:t>
            </a:r>
            <a:r>
              <a:rPr lang="en-US" dirty="0" smtClean="0"/>
              <a:t>out the affects of acid rain on plant growth.</a:t>
            </a:r>
          </a:p>
          <a:p>
            <a:endParaRPr lang="en-US" dirty="0"/>
          </a:p>
          <a:p>
            <a:r>
              <a:rPr lang="en-US" dirty="0" smtClean="0"/>
              <a:t> My </a:t>
            </a:r>
            <a:r>
              <a:rPr lang="en-US" dirty="0" smtClean="0"/>
              <a:t>question: </a:t>
            </a:r>
            <a:r>
              <a:rPr lang="en-US" dirty="0" smtClean="0"/>
              <a:t>How high will  </a:t>
            </a:r>
            <a:r>
              <a:rPr lang="en-US" dirty="0" smtClean="0"/>
              <a:t>my plant can </a:t>
            </a:r>
            <a:r>
              <a:rPr lang="en-US" dirty="0" smtClean="0"/>
              <a:t>grow when watered with tap water?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 sunflower </a:t>
            </a:r>
            <a:r>
              <a:rPr lang="en-US" dirty="0" smtClean="0"/>
              <a:t>seed and water it with tap water, I do not think it will grow.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r>
              <a:rPr lang="en-US" dirty="0" smtClean="0"/>
              <a:t>The control water </a:t>
            </a:r>
            <a:r>
              <a:rPr lang="en-US" dirty="0" smtClean="0"/>
              <a:t>was tap water.</a:t>
            </a:r>
          </a:p>
          <a:p>
            <a:r>
              <a:rPr lang="en-US" dirty="0" smtClean="0"/>
              <a:t>And the variable was vinegar water.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If I add </a:t>
            </a:r>
            <a:r>
              <a:rPr lang="en-US" dirty="0" smtClean="0"/>
              <a:t>tap </a:t>
            </a:r>
            <a:r>
              <a:rPr lang="en-US" dirty="0" smtClean="0"/>
              <a:t>water </a:t>
            </a:r>
            <a:r>
              <a:rPr lang="en-US" dirty="0" smtClean="0"/>
              <a:t>to my sunflower seed, then it </a:t>
            </a:r>
            <a:r>
              <a:rPr lang="en-US" dirty="0" smtClean="0"/>
              <a:t>did not grow </a:t>
            </a:r>
            <a:r>
              <a:rPr lang="en-US" dirty="0" smtClean="0"/>
              <a:t>because we over feed it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ir">
  <a:themeElements>
    <a:clrScheme name="Air">
      <a:dk1>
        <a:sysClr val="windowText" lastClr="000000"/>
      </a:dk1>
      <a:lt1>
        <a:sysClr val="window" lastClr="FFFFFF"/>
      </a:lt1>
      <a:dk2>
        <a:srgbClr val="17375D"/>
      </a:dk2>
      <a:lt2>
        <a:srgbClr val="BEDBFE"/>
      </a:lt2>
      <a:accent1>
        <a:srgbClr val="686F3A"/>
      </a:accent1>
      <a:accent2>
        <a:srgbClr val="165996"/>
      </a:accent2>
      <a:accent3>
        <a:srgbClr val="7276A0"/>
      </a:accent3>
      <a:accent4>
        <a:srgbClr val="7DB434"/>
      </a:accent4>
      <a:accent5>
        <a:srgbClr val="D28300"/>
      </a:accent5>
      <a:accent6>
        <a:srgbClr val="2B62CB"/>
      </a:accent6>
      <a:hlink>
        <a:srgbClr val="B58900"/>
      </a:hlink>
      <a:folHlink>
        <a:srgbClr val="B55C39"/>
      </a:folHlink>
    </a:clrScheme>
    <a:fontScheme name="Air">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ir">
      <a:fillStyleLst>
        <a:solidFill>
          <a:schemeClr val="phClr"/>
        </a:solidFill>
        <a:gradFill rotWithShape="1">
          <a:gsLst>
            <a:gs pos="0">
              <a:schemeClr val="phClr">
                <a:tint val="70000"/>
                <a:satMod val="200000"/>
              </a:schemeClr>
            </a:gs>
            <a:gs pos="35000">
              <a:schemeClr val="phClr">
                <a:tint val="50000"/>
                <a:satMod val="250000"/>
              </a:schemeClr>
            </a:gs>
            <a:gs pos="100000">
              <a:schemeClr val="phClr">
                <a:tint val="40000"/>
                <a:satMod val="350000"/>
              </a:schemeClr>
            </a:gs>
          </a:gsLst>
          <a:lin ang="8700000" scaled="1"/>
        </a:gradFill>
        <a:blipFill rotWithShape="1">
          <a:blip xmlns:r="http://schemas.openxmlformats.org/officeDocument/2006/relationships" r:embed="rId1">
            <a:duotone>
              <a:schemeClr val="phClr">
                <a:shade val="50000"/>
                <a:satMod val="110000"/>
              </a:schemeClr>
              <a:schemeClr val="phClr">
                <a:tint val="70000"/>
                <a:satMod val="150000"/>
              </a:schemeClr>
            </a:duotone>
          </a:blip>
          <a:tile tx="0" ty="0" sx="35000" sy="35000" flip="none" algn="tl"/>
        </a:blipFill>
      </a:fillStyleLst>
      <a:lnStyleLst>
        <a:ln w="9525" cap="flat" cmpd="sng" algn="ctr">
          <a:solidFill>
            <a:schemeClr val="phClr">
              <a:shade val="95000"/>
              <a:satMod val="115000"/>
            </a:schemeClr>
          </a:solidFill>
          <a:prstDash val="solid"/>
        </a:ln>
        <a:ln w="12700" cap="flat" cmpd="sng" algn="ctr">
          <a:solidFill>
            <a:schemeClr val="phClr">
              <a:shade val="90000"/>
              <a:satMod val="115000"/>
            </a:schemeClr>
          </a:solidFill>
          <a:prstDash val="solid"/>
        </a:ln>
        <a:ln w="19050" cap="flat" cmpd="sng" algn="ctr">
          <a:solidFill>
            <a:schemeClr val="phClr">
              <a:shade val="80000"/>
              <a:satMod val="110000"/>
            </a:scheme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25400" dir="5400000" rotWithShape="0">
              <a:srgbClr val="FFFFFF">
                <a:alpha val="50000"/>
              </a:srgbClr>
            </a:outerShdw>
            <a:reflection blurRad="63500" stA="20000" endPos="15000" dist="12700" dir="5400000" sy="-100000" rotWithShape="0"/>
          </a:effectLst>
        </a:effectStyle>
        <a:effectStyle>
          <a:effectLst>
            <a:reflection blurRad="127000" stA="25000" endPos="20000" dist="38100" dir="5400000" sy="-100000" rotWithShape="0"/>
          </a:effectLst>
          <a:scene3d>
            <a:camera prst="orthographicFront">
              <a:rot lat="0" lon="0" rev="0"/>
            </a:camera>
            <a:lightRig rig="balanced" dir="b">
              <a:rot lat="0" lon="0" rev="2700000"/>
            </a:lightRig>
          </a:scene3d>
          <a:sp3d>
            <a:bevelT w="38100" h="25400"/>
          </a:sp3d>
        </a:effectStyle>
      </a:effectStyleLst>
      <a:bgFillStyleLst>
        <a:solidFill>
          <a:schemeClr val="phClr"/>
        </a:solidFill>
        <a:gradFill rotWithShape="1">
          <a:gsLst>
            <a:gs pos="0">
              <a:schemeClr val="phClr"/>
            </a:gs>
            <a:gs pos="52000">
              <a:srgbClr val="D8D8D8"/>
            </a:gs>
            <a:gs pos="100000">
              <a:schemeClr val="phClr">
                <a:lumMod val="25000"/>
              </a:schemeClr>
            </a:gs>
          </a:gsLst>
          <a:path path="circle">
            <a:fillToRect t="-80000" r="80000" b="180000"/>
          </a:path>
        </a:gradFill>
        <a:gradFill rotWithShape="1">
          <a:gsLst>
            <a:gs pos="0">
              <a:schemeClr val="accent5"/>
            </a:gs>
            <a:gs pos="52000">
              <a:srgbClr val="D8D8D8"/>
            </a:gs>
            <a:gs pos="100000">
              <a:schemeClr val="phClr">
                <a:lumMod val="25000"/>
              </a:schemeClr>
            </a:gs>
          </a:gsLst>
          <a:path path="circle">
            <a:fillToRect t="-80000" r="8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Air</Template>
  <TotalTime>2734</TotalTime>
  <Words>532</Words>
  <Application>Microsoft Office PowerPoint</Application>
  <PresentationFormat>On-screen Show (4:3)</PresentationFormat>
  <Paragraphs>67</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Air</vt:lpstr>
      <vt:lpstr>Sunflowers and Acid Rain</vt:lpstr>
      <vt:lpstr>Introduction</vt:lpstr>
      <vt:lpstr>Materials </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BULSONT</cp:lastModifiedBy>
  <cp:revision>273</cp:revision>
  <dcterms:created xsi:type="dcterms:W3CDTF">2012-04-19T20:11:49Z</dcterms:created>
  <dcterms:modified xsi:type="dcterms:W3CDTF">2012-05-10T16:50:13Z</dcterms:modified>
</cp:coreProperties>
</file>